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17348200" cy="9753600"/>
  <p:embeddedFontLst>
    <p:embeddedFont>
      <p:font typeface="Oswald" panose="020B0604020202020204" charset="0"/>
      <p:regular r:id="rId19"/>
      <p:bold r:id="rId20"/>
    </p:embeddedFon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  <p:embeddedFont>
      <p:font typeface="Roboto Slab Regular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3383f17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3383f17a_0_5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e3383f17a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e3383f17a_0_4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6d8a6371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6d8a6371_4_7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6d8a637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6d8a6371_4_8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6d8a6371_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a6d8a6371_4_9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6d8a6371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6d8a6371_4_10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3383f17a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3383f17a_0_36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3383f17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e3383f17a_0_1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3383f17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3383f17a_0_25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6d8a6371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6d8a6371_4_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6d8a6371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6d8a6371_4_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6d8a6371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a6d8a6371_4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6d8a6371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6d8a6371_4_3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6d8a6371_4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6d8a6371_4_11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6d8a637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6d8a6371_4_6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None/>
              <a:defRPr sz="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35175" y="2444850"/>
            <a:ext cx="24735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05">
          <p15:clr>
            <a:srgbClr val="F9AD4C"/>
          </p15:clr>
        </p15:guide>
        <p15:guide id="2" orient="horz" pos="1633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_4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1397"/>
            <a:ext cx="9198000" cy="5142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9" name="Google Shape;59;p11"/>
          <p:cNvSpPr/>
          <p:nvPr/>
        </p:nvSpPr>
        <p:spPr>
          <a:xfrm>
            <a:off x="552725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" name="Google Shape;60;p11"/>
          <p:cNvSpPr/>
          <p:nvPr/>
        </p:nvSpPr>
        <p:spPr>
          <a:xfrm>
            <a:off x="5064190" y="2726525"/>
            <a:ext cx="3529835" cy="2160270"/>
          </a:xfrm>
          <a:custGeom>
            <a:avLst/>
            <a:gdLst/>
            <a:ahLst/>
            <a:cxnLst/>
            <a:rect l="l" t="t" r="r" b="b"/>
            <a:pathLst>
              <a:path w="6691630" h="3429000" extrusionOk="0">
                <a:moveTo>
                  <a:pt x="0" y="3428834"/>
                </a:moveTo>
                <a:lnTo>
                  <a:pt x="6691477" y="3428834"/>
                </a:lnTo>
                <a:lnTo>
                  <a:pt x="6691477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5785275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 idx="2"/>
          </p:nvPr>
        </p:nvSpPr>
        <p:spPr>
          <a:xfrm>
            <a:off x="1273852" y="3392974"/>
            <a:ext cx="20850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None/>
              <a:defRPr sz="13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idx="3"/>
          </p:nvPr>
        </p:nvSpPr>
        <p:spPr>
          <a:xfrm>
            <a:off x="552727" y="511050"/>
            <a:ext cx="19368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980175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4"/>
          </p:nvPr>
        </p:nvSpPr>
        <p:spPr>
          <a:xfrm>
            <a:off x="5491713" y="3695474"/>
            <a:ext cx="26748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8">
          <p15:clr>
            <a:srgbClr val="F9AD4C"/>
          </p15:clr>
        </p15:guide>
        <p15:guide id="2" orient="horz" pos="34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" name="Google Shape;69;p12"/>
          <p:cNvSpPr/>
          <p:nvPr/>
        </p:nvSpPr>
        <p:spPr>
          <a:xfrm>
            <a:off x="698874" y="279912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" name="Google Shape;70;p12"/>
          <p:cNvSpPr/>
          <p:nvPr/>
        </p:nvSpPr>
        <p:spPr>
          <a:xfrm>
            <a:off x="3315201" y="2802200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1" name="Google Shape;71;p12"/>
          <p:cNvSpPr/>
          <p:nvPr/>
        </p:nvSpPr>
        <p:spPr>
          <a:xfrm>
            <a:off x="5930176" y="2802175"/>
            <a:ext cx="2400300" cy="2014538"/>
          </a:xfrm>
          <a:custGeom>
            <a:avLst/>
            <a:gdLst/>
            <a:ahLst/>
            <a:cxnLst/>
            <a:rect l="l" t="t" r="r" b="b"/>
            <a:pathLst>
              <a:path w="3429000" h="3429000" extrusionOk="0">
                <a:moveTo>
                  <a:pt x="0" y="3428834"/>
                </a:moveTo>
                <a:lnTo>
                  <a:pt x="3428822" y="3428834"/>
                </a:lnTo>
                <a:lnTo>
                  <a:pt x="3428822" y="0"/>
                </a:lnTo>
                <a:lnTo>
                  <a:pt x="0" y="0"/>
                </a:lnTo>
                <a:lnTo>
                  <a:pt x="0" y="34288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109292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 idx="2"/>
          </p:nvPr>
        </p:nvSpPr>
        <p:spPr>
          <a:xfrm>
            <a:off x="552729" y="511049"/>
            <a:ext cx="3846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253713" y="-745915"/>
            <a:ext cx="2619300" cy="31569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1"/>
          </p:nvPr>
        </p:nvSpPr>
        <p:spPr>
          <a:xfrm>
            <a:off x="843749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title" idx="3"/>
          </p:nvPr>
        </p:nvSpPr>
        <p:spPr>
          <a:xfrm>
            <a:off x="3732071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4"/>
          </p:nvPr>
        </p:nvSpPr>
        <p:spPr>
          <a:xfrm>
            <a:off x="3467287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5"/>
          </p:nvPr>
        </p:nvSpPr>
        <p:spPr>
          <a:xfrm>
            <a:off x="6339219" y="3492632"/>
            <a:ext cx="1582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None/>
              <a:defRPr sz="1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6"/>
          </p:nvPr>
        </p:nvSpPr>
        <p:spPr>
          <a:xfrm>
            <a:off x="6073726" y="3793175"/>
            <a:ext cx="21132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1617575" y="2052053"/>
            <a:ext cx="5908800" cy="10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490716" y="45491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15511310" y="8028254"/>
                </a:moveTo>
                <a:lnTo>
                  <a:pt x="0" y="8028254"/>
                </a:lnTo>
                <a:lnTo>
                  <a:pt x="0" y="0"/>
                </a:lnTo>
                <a:lnTo>
                  <a:pt x="15511310" y="0"/>
                </a:lnTo>
                <a:lnTo>
                  <a:pt x="15511310" y="8028254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" name="Google Shape;84;p14"/>
          <p:cNvSpPr/>
          <p:nvPr/>
        </p:nvSpPr>
        <p:spPr>
          <a:xfrm>
            <a:off x="1100016" y="-76979"/>
            <a:ext cx="7149440" cy="3611423"/>
          </a:xfrm>
          <a:custGeom>
            <a:avLst/>
            <a:gdLst/>
            <a:ahLst/>
            <a:cxnLst/>
            <a:rect l="l" t="t" r="r" b="b"/>
            <a:pathLst>
              <a:path w="13553440" h="6687820" extrusionOk="0">
                <a:moveTo>
                  <a:pt x="0" y="6687426"/>
                </a:moveTo>
                <a:lnTo>
                  <a:pt x="13553414" y="6687426"/>
                </a:lnTo>
                <a:lnTo>
                  <a:pt x="13553414" y="0"/>
                </a:lnTo>
                <a:lnTo>
                  <a:pt x="0" y="0"/>
                </a:lnTo>
                <a:lnTo>
                  <a:pt x="0" y="6687426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62378" y="2087095"/>
            <a:ext cx="7632600" cy="96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7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1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260776" y="241102"/>
            <a:ext cx="8622300" cy="7434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64359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2">
  <p:cSld name="CUSTOM_7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260776" y="241102"/>
            <a:ext cx="1765800" cy="18357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14031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UBTITLE">
  <p:cSld name="CUSTOM_9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1614" y="0"/>
            <a:ext cx="9142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" name="Google Shape;94;p17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2945488" y="3082991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1587750" y="1610796"/>
            <a:ext cx="5968500" cy="1113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3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UBTITLES">
  <p:cSld name="CUSTOM_10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0" y="0"/>
            <a:ext cx="926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9" name="Google Shape;99;p18"/>
          <p:cNvSpPr/>
          <p:nvPr/>
        </p:nvSpPr>
        <p:spPr>
          <a:xfrm>
            <a:off x="2496480" y="0"/>
            <a:ext cx="4220528" cy="5145024"/>
          </a:xfrm>
          <a:custGeom>
            <a:avLst/>
            <a:gdLst/>
            <a:ahLst/>
            <a:cxnLst/>
            <a:rect l="l" t="t" r="r" b="b"/>
            <a:pathLst>
              <a:path w="8001000" h="9753600" extrusionOk="0">
                <a:moveTo>
                  <a:pt x="0" y="0"/>
                </a:moveTo>
                <a:lnTo>
                  <a:pt x="8000491" y="0"/>
                </a:lnTo>
                <a:lnTo>
                  <a:pt x="8000491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373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2706750" y="1602100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2"/>
          </p:nvPr>
        </p:nvSpPr>
        <p:spPr>
          <a:xfrm>
            <a:off x="2706750" y="2830369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3"/>
          </p:nvPr>
        </p:nvSpPr>
        <p:spPr>
          <a:xfrm>
            <a:off x="2706750" y="4045475"/>
            <a:ext cx="3800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hasCustomPrompt="1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AC1B6"/>
              </a:buClr>
              <a:buSzPts val="4800"/>
              <a:buNone/>
              <a:defRPr sz="4800">
                <a:solidFill>
                  <a:srgbClr val="DAC1B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3">
          <p15:clr>
            <a:srgbClr val="FA7B17"/>
          </p15:clr>
        </p15:guide>
        <p15:guide id="2" orient="horz" pos="1904">
          <p15:clr>
            <a:srgbClr val="FA7B17"/>
          </p15:clr>
        </p15:guide>
        <p15:guide id="3" orient="horz" pos="2664">
          <p15:clr>
            <a:srgbClr val="FA7B17"/>
          </p15:clr>
        </p15:guide>
        <p15:guide id="4" orient="horz" pos="936">
          <p15:clr>
            <a:srgbClr val="FA7B17"/>
          </p15:clr>
        </p15:guide>
        <p15:guide id="5" orient="horz" pos="1697">
          <p15:clr>
            <a:srgbClr val="FA7B17"/>
          </p15:clr>
        </p15:guide>
        <p15:guide id="6" orient="horz" pos="245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3587" y="-762"/>
            <a:ext cx="9151176" cy="5145024"/>
          </a:xfrm>
          <a:custGeom>
            <a:avLst/>
            <a:gdLst/>
            <a:ahLst/>
            <a:cxnLst/>
            <a:rect l="l" t="t" r="r" b="b"/>
            <a:pathLst>
              <a:path w="17348200" h="9753600" extrusionOk="0">
                <a:moveTo>
                  <a:pt x="0" y="9753600"/>
                </a:moveTo>
                <a:lnTo>
                  <a:pt x="17348200" y="9753600"/>
                </a:lnTo>
                <a:lnTo>
                  <a:pt x="173482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8" name="Google Shape;108;p19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-3587" y="5941"/>
            <a:ext cx="9151176" cy="5131626"/>
          </a:xfrm>
          <a:custGeom>
            <a:avLst/>
            <a:gdLst/>
            <a:ahLst/>
            <a:cxnLst/>
            <a:rect l="l" t="t" r="r" b="b"/>
            <a:pathLst>
              <a:path w="17348200" h="9728200" extrusionOk="0">
                <a:moveTo>
                  <a:pt x="0" y="9727755"/>
                </a:moveTo>
                <a:lnTo>
                  <a:pt x="0" y="0"/>
                </a:lnTo>
                <a:lnTo>
                  <a:pt x="17348200" y="0"/>
                </a:lnTo>
                <a:lnTo>
                  <a:pt x="17348200" y="9727755"/>
                </a:lnTo>
                <a:lnTo>
                  <a:pt x="0" y="9727755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3" name="Google Shape;113;p20"/>
          <p:cNvSpPr/>
          <p:nvPr/>
        </p:nvSpPr>
        <p:spPr>
          <a:xfrm>
            <a:off x="628198" y="555511"/>
            <a:ext cx="7930572" cy="4061085"/>
          </a:xfrm>
          <a:custGeom>
            <a:avLst/>
            <a:gdLst/>
            <a:ahLst/>
            <a:cxnLst/>
            <a:rect l="l" t="t" r="r" b="b"/>
            <a:pathLst>
              <a:path w="15034260" h="7698740" extrusionOk="0">
                <a:moveTo>
                  <a:pt x="15034234" y="7698447"/>
                </a:moveTo>
                <a:lnTo>
                  <a:pt x="0" y="7698447"/>
                </a:lnTo>
                <a:lnTo>
                  <a:pt x="0" y="0"/>
                </a:lnTo>
                <a:lnTo>
                  <a:pt x="15034234" y="0"/>
                </a:lnTo>
                <a:lnTo>
                  <a:pt x="15034234" y="7698447"/>
                </a:lnTo>
                <a:close/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6476175" y="1994625"/>
            <a:ext cx="16065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6476175" y="2830375"/>
            <a:ext cx="1606500" cy="10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None/>
              <a:defRPr sz="56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Roboto Condensed"/>
              <a:buNone/>
              <a:defRPr sz="900">
                <a:solidFill>
                  <a:srgbClr val="52525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3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908575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" name="Google Shape;19;p4"/>
          <p:cNvSpPr/>
          <p:nvPr/>
        </p:nvSpPr>
        <p:spPr>
          <a:xfrm>
            <a:off x="550911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042037" y="3436014"/>
            <a:ext cx="5589000" cy="1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042025" y="2390452"/>
            <a:ext cx="29262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9AD4C"/>
          </p15:clr>
        </p15:guide>
        <p15:guide id="2" orient="horz" pos="1595">
          <p15:clr>
            <a:srgbClr val="F9AD4C"/>
          </p15:clr>
        </p15:guide>
        <p15:guide id="3" orient="horz" pos="227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3000" y="3362450"/>
            <a:ext cx="8058000" cy="46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6200" y="4104225"/>
            <a:ext cx="5871600" cy="4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1">
          <p15:clr>
            <a:srgbClr val="F9AD4C"/>
          </p15:clr>
        </p15:guide>
        <p15:guide id="2" orient="horz" pos="2676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771881" y="233231"/>
            <a:ext cx="83199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800"/>
              <a:buNone/>
              <a:defRPr sz="38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6534901" y="194035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5794921" y="1809755"/>
            <a:ext cx="514167" cy="3334886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6534900" y="2259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 idx="3"/>
          </p:nvPr>
        </p:nvSpPr>
        <p:spPr>
          <a:xfrm>
            <a:off x="6534901" y="3000440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ubTitle" idx="4"/>
          </p:nvPr>
        </p:nvSpPr>
        <p:spPr>
          <a:xfrm>
            <a:off x="6534900" y="3319738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5"/>
          </p:nvPr>
        </p:nvSpPr>
        <p:spPr>
          <a:xfrm>
            <a:off x="6534901" y="4062355"/>
            <a:ext cx="5358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900"/>
              <a:buNone/>
              <a:defRPr sz="19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6"/>
          </p:nvPr>
        </p:nvSpPr>
        <p:spPr>
          <a:xfrm>
            <a:off x="6534900" y="4381650"/>
            <a:ext cx="2066100" cy="24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7" hasCustomPrompt="1"/>
          </p:nvPr>
        </p:nvSpPr>
        <p:spPr>
          <a:xfrm>
            <a:off x="5630853" y="181390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8" hasCustomPrompt="1"/>
          </p:nvPr>
        </p:nvSpPr>
        <p:spPr>
          <a:xfrm>
            <a:off x="5630853" y="2875828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title" idx="9" hasCustomPrompt="1"/>
          </p:nvPr>
        </p:nvSpPr>
        <p:spPr>
          <a:xfrm>
            <a:off x="5630853" y="3937753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">
  <p:cSld name="CUSTOM_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337875" y="2473474"/>
            <a:ext cx="51522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10800000">
            <a:off x="6601542" y="-54587"/>
            <a:ext cx="623824" cy="2465603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252250" y="3596700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 idx="2" hasCustomPrompt="1"/>
          </p:nvPr>
        </p:nvSpPr>
        <p:spPr>
          <a:xfrm>
            <a:off x="6491965" y="1919276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">
  <p:cSld name="CUSTOM_3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-5400000">
            <a:off x="7614958" y="662468"/>
            <a:ext cx="623824" cy="2734291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98625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4998625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 idx="2" hasCustomPrompt="1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1 1">
  <p:cSld name="CUSTOM_3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rot="5400000" flipH="1">
            <a:off x="986563" y="695100"/>
            <a:ext cx="623824" cy="2686875"/>
          </a:xfrm>
          <a:custGeom>
            <a:avLst/>
            <a:gdLst/>
            <a:ahLst/>
            <a:cxnLst/>
            <a:rect l="l" t="t" r="r" b="b"/>
            <a:pathLst>
              <a:path w="974725" h="6322059" extrusionOk="0">
                <a:moveTo>
                  <a:pt x="0" y="6321767"/>
                </a:moveTo>
                <a:lnTo>
                  <a:pt x="0" y="0"/>
                </a:lnTo>
                <a:lnTo>
                  <a:pt x="974598" y="0"/>
                </a:lnTo>
                <a:lnTo>
                  <a:pt x="974598" y="6321767"/>
                </a:lnTo>
              </a:path>
            </a:pathLst>
          </a:cu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165682" y="2697525"/>
            <a:ext cx="4675800" cy="9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200"/>
              <a:buNone/>
              <a:defRPr sz="3200" i="0" u="none" strike="noStrike" cap="none">
                <a:solidFill>
                  <a:srgbClr val="52525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400"/>
              <a:buNone/>
              <a:defRPr sz="2400">
                <a:solidFill>
                  <a:srgbClr val="52525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1165682" y="3846948"/>
            <a:ext cx="33225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2" hasCustomPrompt="1"/>
          </p:nvPr>
        </p:nvSpPr>
        <p:spPr>
          <a:xfrm>
            <a:off x="1626575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>
          <p15:clr>
            <a:srgbClr val="FA7B17"/>
          </p15:clr>
        </p15:guide>
        <p15:guide id="2" orient="horz" pos="1404">
          <p15:clr>
            <a:srgbClr val="FA7B17"/>
          </p15:clr>
        </p15:guide>
        <p15:guide id="3" pos="75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967955" y="909821"/>
            <a:ext cx="8182464" cy="4234931"/>
          </a:xfrm>
          <a:custGeom>
            <a:avLst/>
            <a:gdLst/>
            <a:ahLst/>
            <a:cxnLst/>
            <a:rect l="l" t="t" r="r" b="b"/>
            <a:pathLst>
              <a:path w="15511780" h="8028305" extrusionOk="0">
                <a:moveTo>
                  <a:pt x="0" y="8027733"/>
                </a:moveTo>
                <a:lnTo>
                  <a:pt x="15511310" y="8027733"/>
                </a:lnTo>
                <a:lnTo>
                  <a:pt x="15511310" y="0"/>
                </a:lnTo>
                <a:lnTo>
                  <a:pt x="0" y="0"/>
                </a:lnTo>
                <a:lnTo>
                  <a:pt x="0" y="8027733"/>
                </a:lnTo>
                <a:close/>
              </a:path>
            </a:pathLst>
          </a:custGeom>
          <a:solidFill>
            <a:srgbClr val="F0E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4" name="Google Shape;54;p10"/>
          <p:cNvSpPr/>
          <p:nvPr/>
        </p:nvSpPr>
        <p:spPr>
          <a:xfrm>
            <a:off x="6099378" y="-81105"/>
            <a:ext cx="2780100" cy="34401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770290" y="1417012"/>
            <a:ext cx="3846900" cy="162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443004" y="3037170"/>
            <a:ext cx="5173800" cy="16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3">
          <p15:clr>
            <a:srgbClr val="F9AD4C"/>
          </p15:clr>
        </p15:guide>
        <p15:guide id="2" pos="542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62117" y="1276993"/>
            <a:ext cx="16860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3800" i="0" u="none" strike="noStrike" cap="none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700"/>
              <a:buFont typeface="Oswald"/>
              <a:buNone/>
              <a:defRPr sz="900">
                <a:solidFill>
                  <a:srgbClr val="52525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791" y="509322"/>
            <a:ext cx="2515500" cy="4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300"/>
              <a:buFont typeface="Roboto Slab Regular"/>
              <a:buNone/>
              <a:defRPr sz="1300" i="0" u="none" strike="noStrike" cap="none">
                <a:solidFill>
                  <a:srgbClr val="52525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2" name="Google Shape;122;p22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3" name="Google Shape;123;p22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529825" y="309625"/>
            <a:ext cx="4123200" cy="264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SUICIDE RATES OVERVIEW 1985 TO 2016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6892200" y="3472375"/>
            <a:ext cx="2251800" cy="152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-"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Aakash Atnoorkar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-"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Sanghamitra Shanmugam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Roboto Slab"/>
              <a:buChar char="-"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Danish Bhat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49497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569525" y="1582030"/>
            <a:ext cx="2795400" cy="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AC8D3"/>
                </a:solidFill>
                <a:latin typeface="Oswald"/>
                <a:ea typeface="Oswald"/>
                <a:cs typeface="Oswald"/>
                <a:sym typeface="Oswald"/>
              </a:rPr>
              <a:t>STATING THE HYPOTHESIS</a:t>
            </a:r>
            <a:endParaRPr sz="1200">
              <a:solidFill>
                <a:srgbClr val="BAC8D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H0: Mean number of suicides are equal to population mean</a:t>
            </a: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H1:Mean number of suicides are less than population mean</a:t>
            </a: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569650" y="4091925"/>
            <a:ext cx="2795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FD9D1"/>
                </a:solidFill>
                <a:latin typeface="Oswald"/>
                <a:ea typeface="Oswald"/>
                <a:cs typeface="Oswald"/>
                <a:sym typeface="Oswald"/>
              </a:rPr>
              <a:t>MAKING THE DECISION</a:t>
            </a:r>
            <a:endParaRPr sz="1200">
              <a:solidFill>
                <a:srgbClr val="EFD9D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Since p-value &gt; alpha, 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We fail to reject H0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569525" y="3474425"/>
            <a:ext cx="2795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AC1B6"/>
                </a:solidFill>
                <a:latin typeface="Oswald"/>
                <a:ea typeface="Oswald"/>
                <a:cs typeface="Oswald"/>
                <a:sym typeface="Oswald"/>
              </a:rPr>
              <a:t>SPECIFYING THE DECISION RULE</a:t>
            </a:r>
            <a:endParaRPr sz="1200">
              <a:solidFill>
                <a:srgbClr val="DAC1B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p-value = 0.768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69650" y="2587100"/>
            <a:ext cx="27954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2A08C"/>
                </a:solidFill>
                <a:latin typeface="Oswald"/>
                <a:ea typeface="Oswald"/>
                <a:cs typeface="Oswald"/>
                <a:sym typeface="Oswald"/>
              </a:rPr>
              <a:t>CALCULATING THE TEST STATISTIC</a:t>
            </a:r>
            <a:endParaRPr sz="1200">
              <a:solidFill>
                <a:srgbClr val="92A08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alpha - error =  0.05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Tcalc              =  0.747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tvalue             = -1.72 with df = 19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300" y="1582025"/>
            <a:ext cx="5488299" cy="33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127950" y="40795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0" y="499850"/>
            <a:ext cx="3708600" cy="419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1"/>
          </p:nvPr>
        </p:nvSpPr>
        <p:spPr>
          <a:xfrm>
            <a:off x="4301950" y="3144151"/>
            <a:ext cx="3322500" cy="12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AIM : To test the difference in mean number of suicides between Generation X &amp; Boomers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0" name="Google Shape;200;p32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49497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569525" y="1582030"/>
            <a:ext cx="2795400" cy="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BAC8D3"/>
                </a:solidFill>
                <a:latin typeface="Oswald"/>
                <a:ea typeface="Oswald"/>
                <a:cs typeface="Oswald"/>
                <a:sym typeface="Oswald"/>
              </a:rPr>
              <a:t>STATING THE HYPOTHESIS</a:t>
            </a:r>
            <a:endParaRPr sz="1200">
              <a:solidFill>
                <a:srgbClr val="BAC8D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H0: There is no difference in mean number of suicides between 15-24 &amp; 25-34</a:t>
            </a: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b="1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H1: There is a significant difference in mean number of suicides between 15-24 &amp; 25-34</a:t>
            </a: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569650" y="4254725"/>
            <a:ext cx="2795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FD9D1"/>
                </a:solidFill>
                <a:latin typeface="Oswald"/>
                <a:ea typeface="Oswald"/>
                <a:cs typeface="Oswald"/>
                <a:sym typeface="Oswald"/>
              </a:rPr>
              <a:t>MAKING THE DECISION</a:t>
            </a:r>
            <a:endParaRPr sz="1200">
              <a:solidFill>
                <a:srgbClr val="EFD9D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Since p-value &gt; alpha, 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We fail to reject H0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569650" y="3603425"/>
            <a:ext cx="2795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AC1B6"/>
                </a:solidFill>
                <a:latin typeface="Oswald"/>
                <a:ea typeface="Oswald"/>
                <a:cs typeface="Oswald"/>
                <a:sym typeface="Oswald"/>
              </a:rPr>
              <a:t>SPECIFYING THE DECISION RULE</a:t>
            </a:r>
            <a:endParaRPr sz="1200">
              <a:solidFill>
                <a:srgbClr val="DAC1B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p-value = 0.247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569650" y="2702963"/>
            <a:ext cx="27954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2A08C"/>
                </a:solidFill>
                <a:latin typeface="Oswald"/>
                <a:ea typeface="Oswald"/>
                <a:cs typeface="Oswald"/>
                <a:sym typeface="Oswald"/>
              </a:rPr>
              <a:t>CALCULATING THE TEST STATISTIC</a:t>
            </a:r>
            <a:endParaRPr sz="1200">
              <a:solidFill>
                <a:srgbClr val="92A08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alpha - error = 0.05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Tcalc              = 0.675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tvalue             = -2.042 with df = 29.988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450" y="1363049"/>
            <a:ext cx="5474151" cy="337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321425" y="31120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0" y="490775"/>
            <a:ext cx="3724500" cy="409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4321425" y="3139451"/>
            <a:ext cx="3322500" cy="12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Roboto Slab"/>
                <a:ea typeface="Roboto Slab"/>
                <a:cs typeface="Roboto Slab"/>
                <a:sym typeface="Roboto Slab"/>
              </a:rPr>
              <a:t>AIM : To find the confidence interval of difference of means between the number of suicides committed by female and number of suicides committed by male</a:t>
            </a:r>
            <a:endParaRPr sz="14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552729" y="511049"/>
            <a:ext cx="4949700" cy="6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445475" y="1816438"/>
            <a:ext cx="2795400" cy="13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AC1B6"/>
                </a:solidFill>
                <a:latin typeface="Oswald"/>
                <a:ea typeface="Oswald"/>
                <a:cs typeface="Oswald"/>
                <a:sym typeface="Oswald"/>
              </a:rPr>
              <a:t>WHY?</a:t>
            </a:r>
            <a:endParaRPr sz="1200">
              <a:solidFill>
                <a:srgbClr val="DAC1B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To find out whether a particular gender is more prone to committing suicides. 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To determine whether the gender plays a major role in committing suicides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445475" y="3489800"/>
            <a:ext cx="2881500" cy="12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2A08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AC1B6"/>
                </a:solidFill>
                <a:latin typeface="Oswald"/>
                <a:ea typeface="Oswald"/>
                <a:cs typeface="Oswald"/>
                <a:sym typeface="Oswald"/>
              </a:rPr>
              <a:t>OBSERVATIONS</a:t>
            </a:r>
            <a:endParaRPr sz="1200">
              <a:solidFill>
                <a:srgbClr val="DAC1B6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Since the upper limit and lower limits are negative, it is clearly evident that men are more prone to commit suicide than women</a:t>
            </a: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l="4113" b="5606"/>
          <a:stretch/>
        </p:blipFill>
        <p:spPr>
          <a:xfrm>
            <a:off x="3686175" y="1363050"/>
            <a:ext cx="4822400" cy="3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0"/>
            <a:ext cx="9139142" cy="5153533"/>
          </a:xfrm>
          <a:custGeom>
            <a:avLst/>
            <a:gdLst/>
            <a:ahLst/>
            <a:cxnLst/>
            <a:rect l="l" t="t" r="r" b="b"/>
            <a:pathLst>
              <a:path w="8703945" h="9499600" extrusionOk="0">
                <a:moveTo>
                  <a:pt x="0" y="9499600"/>
                </a:moveTo>
                <a:lnTo>
                  <a:pt x="8703894" y="9499600"/>
                </a:lnTo>
                <a:lnTo>
                  <a:pt x="8703894" y="0"/>
                </a:lnTo>
                <a:lnTo>
                  <a:pt x="0" y="0"/>
                </a:lnTo>
                <a:lnTo>
                  <a:pt x="0" y="9499600"/>
                </a:lnTo>
                <a:close/>
              </a:path>
            </a:pathLst>
          </a:custGeom>
          <a:solidFill>
            <a:srgbClr val="F0EEEB">
              <a:alpha val="2196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2534152" y="1381478"/>
            <a:ext cx="4075800" cy="10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latin typeface="Roboto Slab Regular"/>
                <a:ea typeface="Roboto Slab Regular"/>
                <a:cs typeface="Roboto Slab Regular"/>
                <a:sym typeface="Roboto Slab Regular"/>
              </a:rPr>
              <a:t>Does anyone have any questions?</a:t>
            </a: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E291-E260-48BE-A9ED-811FF563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82" y="901908"/>
            <a:ext cx="5908800" cy="1105485"/>
          </a:xfrm>
        </p:spPr>
        <p:txBody>
          <a:bodyPr/>
          <a:lstStyle/>
          <a:p>
            <a:r>
              <a:rPr lang="en-US" dirty="0"/>
              <a:t>Kindly Rate Us Using the </a:t>
            </a:r>
            <a:br>
              <a:rPr lang="en-US" dirty="0"/>
            </a:br>
            <a:r>
              <a:rPr lang="en-US" dirty="0"/>
              <a:t>QR Code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79EC3-60F2-444F-BB7E-73FE05B2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76" y="2184021"/>
            <a:ext cx="2374012" cy="237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1" name="Google Shape;131;p23"/>
          <p:cNvSpPr/>
          <p:nvPr/>
        </p:nvSpPr>
        <p:spPr>
          <a:xfrm>
            <a:off x="0" y="0"/>
            <a:ext cx="9134370" cy="3262535"/>
          </a:xfrm>
          <a:custGeom>
            <a:avLst/>
            <a:gdLst/>
            <a:ahLst/>
            <a:cxnLst/>
            <a:rect l="l" t="t" r="r" b="b"/>
            <a:pathLst>
              <a:path w="12470130" h="6184900" extrusionOk="0">
                <a:moveTo>
                  <a:pt x="0" y="6184900"/>
                </a:moveTo>
                <a:lnTo>
                  <a:pt x="12469774" y="6184900"/>
                </a:lnTo>
                <a:lnTo>
                  <a:pt x="12469774" y="0"/>
                </a:lnTo>
                <a:lnTo>
                  <a:pt x="0" y="0"/>
                </a:lnTo>
                <a:lnTo>
                  <a:pt x="0" y="6184900"/>
                </a:lnTo>
                <a:close/>
              </a:path>
            </a:pathLst>
          </a:custGeom>
          <a:solidFill>
            <a:srgbClr val="FFFFFF">
              <a:alpha val="827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2" name="Google Shape;132;p23"/>
          <p:cNvSpPr/>
          <p:nvPr/>
        </p:nvSpPr>
        <p:spPr>
          <a:xfrm>
            <a:off x="2422212" y="-81105"/>
            <a:ext cx="4299600" cy="4489200"/>
          </a:xfrm>
          <a:prstGeom prst="rect">
            <a:avLst/>
          </a:prstGeom>
          <a:noFill/>
          <a:ln w="28575" cap="flat" cmpd="sng">
            <a:solidFill>
              <a:srgbClr val="DAC1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12076" y="-168328"/>
            <a:ext cx="8319900" cy="239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YOU KNOW?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3108875" y="2444850"/>
            <a:ext cx="2926200" cy="10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Close to 800 000 people die by suicide every year. Furthermore, for each suicide, there are more than 20 suicide attempts.</a:t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3088900" y="3503550"/>
            <a:ext cx="34104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Roboto Slab"/>
                <a:ea typeface="Roboto Slab"/>
                <a:cs typeface="Roboto Slab"/>
                <a:sym typeface="Roboto Slab"/>
              </a:rPr>
              <a:t>ONE EVERY 40 SECONDS!</a:t>
            </a:r>
            <a:endParaRPr sz="1800" b="1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3280050" y="2961425"/>
            <a:ext cx="3322500" cy="12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AIM : To find out whether the country’s economic condition determine the suicides happening in the country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93050" y="42580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CORRELATION B/W GDP &amp; SUICIDE RATE</a:t>
            </a:r>
            <a:endParaRPr sz="3600">
              <a:solidFill>
                <a:srgbClr val="DAC1B6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75" y="799475"/>
            <a:ext cx="2531401" cy="35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25" y="152400"/>
            <a:ext cx="77409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036050" y="31530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SUICIDE PATTERNS - MALE &amp; FEMALE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4072800" y="3130876"/>
            <a:ext cx="3322500" cy="12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Roboto Slab"/>
                <a:ea typeface="Roboto Slab"/>
                <a:cs typeface="Roboto Slab"/>
                <a:sym typeface="Roboto Slab"/>
              </a:rPr>
              <a:t>AIM : To get information about the suicides committed by Male &amp; Female over the years</a:t>
            </a:r>
            <a:endParaRPr sz="14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5" y="797250"/>
            <a:ext cx="3360424" cy="32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1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176325" y="40795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SUICIDES ACROSS THE COUNTRIES OVER THE YEARS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1"/>
          </p:nvPr>
        </p:nvSpPr>
        <p:spPr>
          <a:xfrm>
            <a:off x="4176325" y="3110901"/>
            <a:ext cx="3322500" cy="123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AIM : To find out how the suicide pattern has changed over the years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8" name="Google Shape;168;p28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7097"/>
          <a:stretch/>
        </p:blipFill>
        <p:spPr>
          <a:xfrm>
            <a:off x="516575" y="795350"/>
            <a:ext cx="27751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64500"/>
            <a:ext cx="8739124" cy="4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278525" y="399750"/>
            <a:ext cx="3496500" cy="9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TESTING</a:t>
            </a:r>
            <a:endParaRPr>
              <a:solidFill>
                <a:srgbClr val="DAC1B6"/>
              </a:solidFill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0" y="399750"/>
            <a:ext cx="3934200" cy="434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4278525" y="3216600"/>
            <a:ext cx="3322500" cy="8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 Slab"/>
                <a:ea typeface="Roboto Slab"/>
                <a:cs typeface="Roboto Slab"/>
                <a:sym typeface="Roboto Slab"/>
              </a:rPr>
              <a:t>AIM : To find out whether the mean number of suicides of the sample is less than the true mean value</a:t>
            </a:r>
            <a:endParaRPr sz="15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2"/>
          </p:nvPr>
        </p:nvSpPr>
        <p:spPr>
          <a:xfrm>
            <a:off x="6689540" y="1766514"/>
            <a:ext cx="843000" cy="5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Interoris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66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Slab Regular</vt:lpstr>
      <vt:lpstr>Roboto Slab</vt:lpstr>
      <vt:lpstr>Roboto Condensed</vt:lpstr>
      <vt:lpstr>Oswald</vt:lpstr>
      <vt:lpstr>Arial</vt:lpstr>
      <vt:lpstr>Elegant Interorism</vt:lpstr>
      <vt:lpstr>SUICIDE RATES OVERVIEW 1985 TO 2016</vt:lpstr>
      <vt:lpstr>DID YOU KNOW?</vt:lpstr>
      <vt:lpstr>01</vt:lpstr>
      <vt:lpstr>PowerPoint Presentation</vt:lpstr>
      <vt:lpstr>SUICIDE PATTERNS - MALE &amp; FEMALE</vt:lpstr>
      <vt:lpstr>PowerPoint Presentation</vt:lpstr>
      <vt:lpstr>SUICIDES ACROSS THE COUNTRIES OVER THE YEARS</vt:lpstr>
      <vt:lpstr>PowerPoint Presentation</vt:lpstr>
      <vt:lpstr>HYPOTHESIS TESTING</vt:lpstr>
      <vt:lpstr>HYPOTHESIS TESTING</vt:lpstr>
      <vt:lpstr>HYPOTHESIS TESTING</vt:lpstr>
      <vt:lpstr>HYPOTHESIS TESTING</vt:lpstr>
      <vt:lpstr>CONFIDENCE INTERVAL</vt:lpstr>
      <vt:lpstr>CONFIDENCE INTERVAL</vt:lpstr>
      <vt:lpstr>THANK YOU ! Does anyone have any questions? </vt:lpstr>
      <vt:lpstr>Kindly Rate Us Using the  QR Code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SUICIDE RATES OVERVIEW 1985 TO 2016</dc:title>
  <cp:lastModifiedBy>Aakash Atnoorkar</cp:lastModifiedBy>
  <cp:revision>2</cp:revision>
  <dcterms:modified xsi:type="dcterms:W3CDTF">2019-12-02T01:10:23Z</dcterms:modified>
</cp:coreProperties>
</file>